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7" r:id="rId2"/>
    <p:sldId id="268" r:id="rId3"/>
    <p:sldId id="273" r:id="rId4"/>
    <p:sldId id="280" r:id="rId5"/>
    <p:sldId id="269" r:id="rId6"/>
    <p:sldId id="270" r:id="rId7"/>
    <p:sldId id="275" r:id="rId8"/>
    <p:sldId id="266" r:id="rId9"/>
    <p:sldId id="267" r:id="rId10"/>
    <p:sldId id="265" r:id="rId11"/>
    <p:sldId id="279" r:id="rId12"/>
    <p:sldId id="278"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snapToObjects="1">
      <p:cViewPr varScale="1">
        <p:scale>
          <a:sx n="120" d="100"/>
          <a:sy n="120" d="100"/>
        </p:scale>
        <p:origin x="19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CBEC2-0EEC-CB49-A377-784B049ECCB6}" type="datetimeFigureOut">
              <a:rPr lang="fr-FR" smtClean="0"/>
              <a:pPr/>
              <a:t>19/08/2025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8DCB18-C513-6247-A76E-0FACFF6A6AA6}" type="slidenum">
              <a:rPr lang="fr-FR" smtClean="0"/>
              <a:pPr/>
              <a:t>‹#›</a:t>
            </a:fld>
            <a:endParaRPr lang="fr-FR"/>
          </a:p>
        </p:txBody>
      </p:sp>
    </p:spTree>
    <p:extLst>
      <p:ext uri="{BB962C8B-B14F-4D97-AF65-F5344CB8AC3E}">
        <p14:creationId xmlns:p14="http://schemas.microsoft.com/office/powerpoint/2010/main" val="51892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C339B-6F94-4127-AB62-AD56D678210C}" type="datetimeFigureOut">
              <a:rPr lang="en-US" smtClean="0"/>
              <a:pPr/>
              <a:t>8/19/25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BDDE4-7F4D-4BF9-A108-3D4A53E959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5587C66-6890-4785-B32D-A8039725410F}" type="slidenum">
              <a:rPr lang="en-US" smtClean="0">
                <a:latin typeface="Times New Roman" charset="0"/>
              </a:rPr>
              <a:pPr eaLnBrk="1" hangingPunct="1">
                <a:defRPr/>
              </a:pPr>
              <a:t>12</a:t>
            </a:fld>
            <a:endParaRPr lang="en-US">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ctrTitle"/>
          </p:nvPr>
        </p:nvSpPr>
        <p:spPr>
          <a:xfrm>
            <a:off x="785091" y="635001"/>
            <a:ext cx="6800274" cy="623454"/>
          </a:xfrm>
        </p:spPr>
        <p:txBody>
          <a:bodyPr anchor="t"/>
          <a:lstStyle>
            <a:lvl1pPr algn="l">
              <a:defRPr sz="2800"/>
            </a:lvl1pPr>
          </a:lstStyle>
          <a:p>
            <a:r>
              <a:rPr lang="fr-FR" dirty="0"/>
              <a:t>Cliquez et modifiez le titre</a:t>
            </a:r>
            <a:endParaRPr dirty="0"/>
          </a:p>
        </p:txBody>
      </p:sp>
      <p:sp>
        <p:nvSpPr>
          <p:cNvPr id="3" name="Subtitle 2"/>
          <p:cNvSpPr>
            <a:spLocks noGrp="1"/>
          </p:cNvSpPr>
          <p:nvPr>
            <p:ph type="subTitle" idx="1"/>
          </p:nvPr>
        </p:nvSpPr>
        <p:spPr>
          <a:xfrm>
            <a:off x="785091" y="1535545"/>
            <a:ext cx="7577860" cy="4583546"/>
          </a:xfrm>
        </p:spPr>
        <p:txBody>
          <a:bodyPr>
            <a:normAutofit/>
          </a:bodyPr>
          <a:lstStyle>
            <a:lvl1pPr marL="0" indent="0" algn="l">
              <a:spcBef>
                <a:spcPts val="600"/>
              </a:spcBef>
              <a:buNone/>
              <a:defRPr sz="1800">
                <a:solidFill>
                  <a:srgbClr val="1025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t"/>
          <a:lstStyle>
            <a:lvl1pPr algn="ctr">
              <a:defRPr sz="3600" b="0"/>
            </a:lvl1pPr>
          </a:lstStyle>
          <a:p>
            <a:r>
              <a:rPr lang="fr-FR" dirty="0"/>
              <a:t>Cliquez et modifiez le titre</a:t>
            </a:r>
            <a:endParaRPr dirty="0"/>
          </a:p>
        </p:txBody>
      </p:sp>
      <p:sp>
        <p:nvSpPr>
          <p:cNvPr id="3" name="Content Placeholder 2"/>
          <p:cNvSpPr>
            <a:spLocks noGrp="1"/>
          </p:cNvSpPr>
          <p:nvPr>
            <p:ph idx="1"/>
          </p:nvPr>
        </p:nvSpPr>
        <p:spPr>
          <a:xfrm>
            <a:off x="4693023" y="1085273"/>
            <a:ext cx="3657600" cy="496310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981364"/>
            <a:ext cx="4476750" cy="1350818"/>
          </a:xfrm>
        </p:spPr>
        <p:txBody>
          <a:bodyPr anchor="b"/>
          <a:lstStyle>
            <a:lvl1pPr algn="l">
              <a:defRPr sz="3600" b="0"/>
            </a:lvl1pPr>
          </a:lstStyle>
          <a:p>
            <a:r>
              <a:rPr lang="fr-FR" dirty="0"/>
              <a:t>Cliquez et modifiez le titre</a:t>
            </a:r>
            <a:endParaRPr dirty="0"/>
          </a:p>
        </p:txBody>
      </p:sp>
      <p:sp>
        <p:nvSpPr>
          <p:cNvPr id="4" name="Text Placeholder 3"/>
          <p:cNvSpPr>
            <a:spLocks noGrp="1"/>
          </p:cNvSpPr>
          <p:nvPr>
            <p:ph type="body" sz="half" idx="2"/>
          </p:nvPr>
        </p:nvSpPr>
        <p:spPr>
          <a:xfrm>
            <a:off x="3886124" y="2782454"/>
            <a:ext cx="4474539" cy="285634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949020"/>
            <a:ext cx="3657600" cy="1252538"/>
          </a:xfrm>
        </p:spPr>
        <p:txBody>
          <a:bodyPr anchor="b"/>
          <a:lstStyle>
            <a:lvl1pPr algn="l">
              <a:defRPr sz="3600" b="0"/>
            </a:lvl1pPr>
          </a:lstStyle>
          <a:p>
            <a:r>
              <a:rPr lang="fr-FR" dirty="0"/>
              <a:t>Cliquez et modifiez le titre</a:t>
            </a:r>
            <a:endParaRPr dirty="0"/>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4710412" y="224442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dirty="0"/>
              <a:t>Cliquez et modifiez le titre</a:t>
            </a:r>
            <a:endParaRPr dirty="0"/>
          </a:p>
        </p:txBody>
      </p:sp>
      <p:sp>
        <p:nvSpPr>
          <p:cNvPr id="3" name="Picture Placeholder 2"/>
          <p:cNvSpPr>
            <a:spLocks noGrp="1"/>
          </p:cNvSpPr>
          <p:nvPr>
            <p:ph type="pic" idx="1"/>
          </p:nvPr>
        </p:nvSpPr>
        <p:spPr>
          <a:xfrm flipH="1">
            <a:off x="871584" y="1039090"/>
            <a:ext cx="7427726" cy="2712639"/>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Faire glisser l'image vers l'espace réservé ou cliquer sur l'icône pour l'ajouter</a:t>
            </a:r>
            <a:endParaRPr dirty="0"/>
          </a:p>
        </p:txBody>
      </p:sp>
      <p:sp>
        <p:nvSpPr>
          <p:cNvPr id="4" name="Text Placeholder 3"/>
          <p:cNvSpPr>
            <a:spLocks noGrp="1"/>
          </p:cNvSpPr>
          <p:nvPr>
            <p:ph type="body" sz="half" idx="2"/>
          </p:nvPr>
        </p:nvSpPr>
        <p:spPr>
          <a:xfrm>
            <a:off x="808034" y="4827493"/>
            <a:ext cx="7559977" cy="968325"/>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1119909"/>
            <a:ext cx="1358153" cy="4928466"/>
          </a:xfrm>
        </p:spPr>
        <p:txBody>
          <a:bodyPr vert="eaVert"/>
          <a:lstStyle/>
          <a:p>
            <a:r>
              <a:rPr lang="fr-FR" dirty="0"/>
              <a:t>Cliquez et modifiez le titre</a:t>
            </a:r>
            <a:endParaRPr dirty="0"/>
          </a:p>
        </p:txBody>
      </p:sp>
      <p:sp>
        <p:nvSpPr>
          <p:cNvPr id="3" name="Vertical Text Placeholder 2"/>
          <p:cNvSpPr>
            <a:spLocks noGrp="1"/>
          </p:cNvSpPr>
          <p:nvPr>
            <p:ph type="body" orient="vert" idx="1"/>
          </p:nvPr>
        </p:nvSpPr>
        <p:spPr>
          <a:xfrm>
            <a:off x="779462" y="1119909"/>
            <a:ext cx="5939993" cy="4928466"/>
          </a:xfrm>
        </p:spPr>
        <p:txBody>
          <a:bodyPr vert="eaVert"/>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nchor="t"/>
          <a:lstStyle/>
          <a:p>
            <a:r>
              <a:rPr lang="fr-FR" dirty="0"/>
              <a:t>Cliquez et modifiez le titre</a:t>
            </a:r>
            <a:endParaRPr dirty="0"/>
          </a:p>
        </p:txBody>
      </p:sp>
      <p:sp>
        <p:nvSpPr>
          <p:cNvPr id="3" name="Content Placeholder 2"/>
          <p:cNvSpPr>
            <a:spLocks noGrp="1"/>
          </p:cNvSpPr>
          <p:nvPr>
            <p:ph idx="1"/>
          </p:nvPr>
        </p:nvSpPr>
        <p:spPr/>
        <p:txBody>
          <a:bodyPr/>
          <a:lstStyle>
            <a:lvl5pP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584761"/>
            <a:ext cx="7583487" cy="685240"/>
          </a:xfrm>
        </p:spPr>
        <p:txBody>
          <a:bodyPr anchor="t" anchorCtr="0">
            <a:noAutofit/>
          </a:bodyPr>
          <a:lstStyle>
            <a:lvl1pPr algn="l">
              <a:defRPr sz="2800" b="1" cap="none" baseline="0">
                <a:solidFill>
                  <a:srgbClr val="1B3861"/>
                </a:solidFill>
              </a:defRPr>
            </a:lvl1pPr>
          </a:lstStyle>
          <a:p>
            <a:r>
              <a:rPr lang="fr-FR" dirty="0"/>
              <a:t>Cliquez et modifiez le titre</a:t>
            </a:r>
            <a:endParaRPr dirty="0"/>
          </a:p>
        </p:txBody>
      </p:sp>
      <p:sp>
        <p:nvSpPr>
          <p:cNvPr id="3" name="Text Placeholder 2"/>
          <p:cNvSpPr>
            <a:spLocks noGrp="1"/>
          </p:cNvSpPr>
          <p:nvPr>
            <p:ph type="body" idx="1"/>
          </p:nvPr>
        </p:nvSpPr>
        <p:spPr>
          <a:xfrm>
            <a:off x="779463" y="1627909"/>
            <a:ext cx="7583487" cy="4294909"/>
          </a:xfrm>
        </p:spPr>
        <p:txBody>
          <a:bodyPr anchor="t" anchorCtr="0">
            <a:normAutofit/>
          </a:bodyPr>
          <a:lstStyle>
            <a:lvl1pPr marL="0" indent="0" algn="l">
              <a:spcBef>
                <a:spcPts val="600"/>
              </a:spcBef>
              <a:buNone/>
              <a:defRPr sz="1800" cap="none" baseline="0">
                <a:solidFill>
                  <a:srgbClr val="1025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nchor="t"/>
          <a:lstStyle/>
          <a:p>
            <a:r>
              <a:rPr lang="fr-FR" dirty="0"/>
              <a:t>Cliquez et modifiez le titre</a:t>
            </a:r>
            <a:endParaRPr dirty="0"/>
          </a:p>
        </p:txBody>
      </p:sp>
      <p:sp>
        <p:nvSpPr>
          <p:cNvPr id="3" name="Content Placeholder 2"/>
          <p:cNvSpPr>
            <a:spLocks noGrp="1"/>
          </p:cNvSpPr>
          <p:nvPr>
            <p:ph sz="half" idx="1"/>
          </p:nvPr>
        </p:nvSpPr>
        <p:spPr>
          <a:xfrm>
            <a:off x="779462" y="2089727"/>
            <a:ext cx="3657600" cy="357909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4" name="Content Placeholder 3"/>
          <p:cNvSpPr>
            <a:spLocks noGrp="1"/>
          </p:cNvSpPr>
          <p:nvPr>
            <p:ph sz="half" idx="2"/>
          </p:nvPr>
        </p:nvSpPr>
        <p:spPr>
          <a:xfrm>
            <a:off x="4688541" y="2089727"/>
            <a:ext cx="3657600" cy="3579091"/>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dirty="0"/>
              <a:t>Cliquez et modifiez le titre</a:t>
            </a:r>
            <a:endParaRPr dirty="0"/>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a:xfrm>
            <a:off x="381000" y="6288741"/>
            <a:ext cx="1887537" cy="365125"/>
          </a:xfrm>
          <a:prstGeom prst="rect">
            <a:avLst/>
          </a:prstGeom>
        </p:spPr>
        <p:txBody>
          <a:bodyPr/>
          <a:lstStyle/>
          <a:p>
            <a:fld id="{D140825E-4A15-4D39-8176-1F07E904CB30}" type="datetimeFigureOut">
              <a:rPr lang="en-US" smtClean="0"/>
              <a:pPr/>
              <a:t>8/19/25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1166090"/>
            <a:ext cx="7583487" cy="662711"/>
          </a:xfrm>
        </p:spPr>
        <p:txBody>
          <a:bodyPr anchor="t"/>
          <a:lstStyle/>
          <a:p>
            <a:r>
              <a:rPr lang="fr-FR" dirty="0"/>
              <a:t>Cliquez et modifiez le titre</a:t>
            </a:r>
            <a:endParaRPr dirty="0"/>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779462" y="3991816"/>
            <a:ext cx="7585076" cy="171163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nchor="t"/>
          <a:lstStyle/>
          <a:p>
            <a:r>
              <a:rPr lang="fr-FR" dirty="0"/>
              <a:t>Cliquez et modifiez le titre</a:t>
            </a:r>
            <a:endParaRPr dirty="0"/>
          </a:p>
        </p:txBody>
      </p:sp>
      <p:sp>
        <p:nvSpPr>
          <p:cNvPr id="3" name="Content Placeholder 2"/>
          <p:cNvSpPr>
            <a:spLocks noGrp="1"/>
          </p:cNvSpPr>
          <p:nvPr>
            <p:ph sz="half" idx="1"/>
          </p:nvPr>
        </p:nvSpPr>
        <p:spPr>
          <a:xfrm>
            <a:off x="4710953" y="2078181"/>
            <a:ext cx="3657600" cy="180801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4710953" y="3991816"/>
            <a:ext cx="3657600" cy="168854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11" name="Content Placeholder 2"/>
          <p:cNvSpPr>
            <a:spLocks noGrp="1"/>
          </p:cNvSpPr>
          <p:nvPr>
            <p:ph sz="half" idx="14"/>
          </p:nvPr>
        </p:nvSpPr>
        <p:spPr>
          <a:xfrm>
            <a:off x="779462" y="2078183"/>
            <a:ext cx="3657600" cy="360218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4" y="762000"/>
            <a:ext cx="5766810" cy="900545"/>
          </a:xfrm>
        </p:spPr>
        <p:txBody>
          <a:bodyPr anchor="t"/>
          <a:lstStyle/>
          <a:p>
            <a:r>
              <a:rPr lang="fr-FR" dirty="0"/>
              <a:t>Cliquez et modifiez le titre</a:t>
            </a:r>
            <a:endParaRPr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a:t>Cliquez et modifiez le titre</a:t>
            </a:r>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04411" y="219635"/>
            <a:ext cx="493059" cy="365125"/>
          </a:xfrm>
          <a:prstGeom prst="rect">
            <a:avLst/>
          </a:prstGeom>
        </p:spPr>
        <p:txBody>
          <a:bodyPr/>
          <a:lstStyle/>
          <a:p>
            <a:fld id="{93E4AAA4-6363-4581-962D-1ACCC2D600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4" y="588818"/>
            <a:ext cx="6540354" cy="635000"/>
          </a:xfrm>
          <a:prstGeom prst="rect">
            <a:avLst/>
          </a:prstGeom>
        </p:spPr>
        <p:txBody>
          <a:bodyPr vert="horz" lIns="91440" tIns="45720" rIns="91440" bIns="45720" rtlCol="0" anchor="t" anchorCtr="0">
            <a:noAutofit/>
          </a:bodyPr>
          <a:lstStyle/>
          <a:p>
            <a:r>
              <a:rPr lang="fr-FR" dirty="0"/>
              <a:t>Cliquez et modifiez le titre</a:t>
            </a:r>
            <a:endParaRPr dirty="0"/>
          </a:p>
        </p:txBody>
      </p:sp>
      <p:sp>
        <p:nvSpPr>
          <p:cNvPr id="3" name="Text Placeholder 2"/>
          <p:cNvSpPr>
            <a:spLocks noGrp="1"/>
          </p:cNvSpPr>
          <p:nvPr>
            <p:ph type="body" idx="1"/>
          </p:nvPr>
        </p:nvSpPr>
        <p:spPr>
          <a:xfrm>
            <a:off x="779463" y="1916544"/>
            <a:ext cx="7728556" cy="3740729"/>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pic>
        <p:nvPicPr>
          <p:cNvPr id="11" name="Image 10" descr="FP7_transparent.gif"/>
          <p:cNvPicPr>
            <a:picLocks noChangeAspect="1"/>
          </p:cNvPicPr>
          <p:nvPr userDrawn="1"/>
        </p:nvPicPr>
        <p:blipFill>
          <a:blip r:embed="rId18" cstate="email">
            <a:alphaModFix amt="91000"/>
            <a:extLst>
              <a:ext uri="{28A0092B-C50C-407E-A947-70E740481C1C}">
                <a14:useLocalDpi xmlns:a14="http://schemas.microsoft.com/office/drawing/2010/main"/>
              </a:ext>
            </a:extLst>
          </a:blip>
          <a:stretch>
            <a:fillRect/>
          </a:stretch>
        </p:blipFill>
        <p:spPr>
          <a:xfrm>
            <a:off x="7488299" y="392545"/>
            <a:ext cx="1019720" cy="865908"/>
          </a:xfrm>
          <a:prstGeom prst="rect">
            <a:avLst/>
          </a:prstGeom>
        </p:spPr>
      </p:pic>
      <p:pic>
        <p:nvPicPr>
          <p:cNvPr id="4" name="Image 3" descr="ecopaslogo_cropped_transparent.gif"/>
          <p:cNvPicPr>
            <a:picLocks noChangeAspect="1"/>
          </p:cNvPicPr>
          <p:nvPr userDrawn="1"/>
        </p:nvPicPr>
        <p:blipFill>
          <a:blip r:embed="rId19" cstate="email">
            <a:alphaModFix amt="10000"/>
            <a:extLst>
              <a:ext uri="{28A0092B-C50C-407E-A947-70E740481C1C}">
                <a14:useLocalDpi xmlns:a14="http://schemas.microsoft.com/office/drawing/2010/main"/>
              </a:ext>
            </a:extLst>
          </a:blip>
          <a:stretch>
            <a:fillRect/>
          </a:stretch>
        </p:blipFill>
        <p:spPr>
          <a:xfrm>
            <a:off x="157760" y="3616020"/>
            <a:ext cx="8779187" cy="30999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b="1" kern="1200">
          <a:solidFill>
            <a:schemeClr val="tx2">
              <a:lumMod val="50000"/>
            </a:schemeClr>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000" kern="1200">
          <a:solidFill>
            <a:schemeClr val="tx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600" kern="1200">
          <a:solidFill>
            <a:schemeClr val="tx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600" kern="1200">
          <a:solidFill>
            <a:schemeClr val="tx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400" kern="1200">
          <a:solidFill>
            <a:schemeClr val="tx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www.google.no/url?sa=i&amp;rct=j&amp;q=eu+logo&amp;source=images&amp;cd=&amp;cad=rja&amp;docid=PpHvsOvTeo1BfM&amp;tbnid=eFMbd6n9-IszUM:&amp;ved=0CAUQjRw&amp;url=http://europa.eu/about-eu/basic-information/symbols/flag/index_en.htm&amp;ei=aeg9UczOGZHMsgbL-YDgBw&amp;bvm=bv.43287494,d.Yms&amp;psig=AFQjCNHBnzj_UImjk2U0OCd8J_Mgxwlwnw&amp;ust=136309808006764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hyperlink" Target="http://www.google.no/url?sa=i&amp;rct=j&amp;q=eu+logo&amp;source=images&amp;cd=&amp;cad=rja&amp;docid=PpHvsOvTeo1BfM&amp;tbnid=eFMbd6n9-IszUM:&amp;ved=0CAUQjRw&amp;url=http://europa.eu/about-eu/basic-information/symbols/flag/index_en.htm&amp;ei=aeg9UczOGZHMsgbL-YDgBw&amp;bvm=bv.43287494,d.Yms&amp;psig=AFQjCNHBnzj_UImjk2U0OCd8J_Mgxwlwnw&amp;ust=136309808006764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emf"/><Relationship Id="rId1" Type="http://schemas.openxmlformats.org/officeDocument/2006/relationships/slideLayout" Target="../slideLayouts/slideLayout3.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BILDER Nikon D-700 JPG av NEF justert 01\DSC_026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70" y="1174388"/>
            <a:ext cx="8087359" cy="5378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5078" y="2587026"/>
            <a:ext cx="6691745" cy="461665"/>
          </a:xfrm>
          <a:prstGeom prst="rect">
            <a:avLst/>
          </a:prstGeom>
          <a:noFill/>
        </p:spPr>
        <p:txBody>
          <a:bodyPr wrap="square" rtlCol="0">
            <a:spAutoFit/>
          </a:bodyPr>
          <a:lstStyle/>
          <a:p>
            <a:pPr algn="ctr"/>
            <a:endParaRPr lang="nb-NO" sz="2400" b="1" dirty="0">
              <a:solidFill>
                <a:schemeClr val="tx2">
                  <a:lumMod val="50000"/>
                </a:schemeClr>
              </a:solidFill>
              <a:latin typeface="+mj-lt"/>
              <a:cs typeface="Arial" pitchFamily="34" charset="0"/>
            </a:endParaRPr>
          </a:p>
        </p:txBody>
      </p:sp>
      <p:pic>
        <p:nvPicPr>
          <p:cNvPr id="6" name="Picture 2" descr="O:\EDVARD\ECOPAS\- ONGOING\ECOPAS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1012" y="384698"/>
            <a:ext cx="5400000" cy="16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europa.eu/abc/symbols/emblem/images/europ_flag/jaune.jp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557963" y="482577"/>
            <a:ext cx="9779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60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or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8711" y="600540"/>
            <a:ext cx="6461329" cy="5607946"/>
          </a:xfrm>
          <a:prstGeom prst="rect">
            <a:avLst/>
          </a:prstGeom>
        </p:spPr>
      </p:pic>
    </p:spTree>
    <p:extLst>
      <p:ext uri="{BB962C8B-B14F-4D97-AF65-F5344CB8AC3E}">
        <p14:creationId xmlns:p14="http://schemas.microsoft.com/office/powerpoint/2010/main" val="262606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445" y="0"/>
            <a:ext cx="7772400" cy="857250"/>
          </a:xfrm>
        </p:spPr>
        <p:txBody>
          <a:bodyPr/>
          <a:lstStyle/>
          <a:p>
            <a:r>
              <a:rPr lang="en-US" dirty="0" err="1"/>
              <a:t>Nukuloa</a:t>
            </a:r>
            <a:r>
              <a:rPr lang="en-US" dirty="0"/>
              <a:t> Village</a:t>
            </a:r>
          </a:p>
        </p:txBody>
      </p:sp>
      <p:pic>
        <p:nvPicPr>
          <p:cNvPr id="80898" name="Picture 2" descr="C:\Users\veitayaki_j\Desktop\102CDPFP\IMGA086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200" y="880898"/>
            <a:ext cx="7493000"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hidden="1"/>
          <p:cNvSpPr>
            <a:spLocks noGrp="1" noChangeArrowheads="1"/>
          </p:cNvSpPr>
          <p:nvPr>
            <p:ph type="title"/>
          </p:nvPr>
        </p:nvSpPr>
        <p:spPr/>
        <p:txBody>
          <a:bodyPr/>
          <a:lstStyle/>
          <a:p>
            <a:pPr eaLnBrk="1" hangingPunct="1"/>
            <a:endParaRPr lang="en-US"/>
          </a:p>
        </p:txBody>
      </p:sp>
      <p:sp>
        <p:nvSpPr>
          <p:cNvPr id="31747" name="Rectangle 3" descr="DSCN4957"/>
          <p:cNvSpPr>
            <a:spLocks noGrp="1" noChangeAspect="1" noChangeArrowheads="1"/>
          </p:cNvSpPr>
          <p:nvPr isPhoto="1"/>
        </p:nvSpPr>
        <p:spPr bwMode="auto">
          <a:xfrm>
            <a:off x="4652963" y="9525"/>
            <a:ext cx="4419600" cy="33147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748" name="Picture 6" descr="G:\Udagawa sennsei_Gau_first trip_July 2012\Udagawa sennsei 's camera_Gau 20120702\DSC0154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2963" y="3414713"/>
            <a:ext cx="4481512"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G:\Udagawa sennsei_Gau_first trip_July 2012\Kana's camera\P100066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414713"/>
            <a:ext cx="4554538"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G:\Udagawa sennsei_Gau_first trip_July 2012\Kana's camera\P100068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75" y="9525"/>
            <a:ext cx="4583113"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55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EDVARD\AAA + TSW 2012-11\Images\DSC_080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6262" y="1298666"/>
            <a:ext cx="8064000" cy="536863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O:\EDVARD\ECOPAS\- ONGOING\ECOPAS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6262" y="296402"/>
            <a:ext cx="5400000" cy="16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europa.eu/abc/symbols/emblem/images/europ_flag/jaune.jp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540047" y="482577"/>
            <a:ext cx="9779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8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489" y="341581"/>
            <a:ext cx="7795461" cy="1043148"/>
          </a:xfrm>
        </p:spPr>
        <p:txBody>
          <a:bodyPr/>
          <a:lstStyle/>
          <a:p>
            <a:r>
              <a:rPr lang="fr-FR" dirty="0"/>
              <a:t>The Call</a:t>
            </a:r>
            <a:br>
              <a:rPr lang="fr-FR" dirty="0"/>
            </a:br>
            <a:r>
              <a:rPr lang="en-US" sz="1400" b="0" i="1" dirty="0"/>
              <a:t>From FP7 Work</a:t>
            </a:r>
            <a:r>
              <a:rPr lang="en-GB" sz="1400" b="0" i="1" dirty="0"/>
              <a:t> Programme</a:t>
            </a:r>
            <a:r>
              <a:rPr lang="en-US" sz="1400" b="0" i="1" dirty="0"/>
              <a:t> 2012/Cooperation/Theme 8: </a:t>
            </a:r>
            <a:br>
              <a:rPr lang="en-US" sz="1400" b="0" i="1" dirty="0"/>
            </a:br>
            <a:r>
              <a:rPr lang="en-US" sz="1400" b="0" i="1" dirty="0"/>
              <a:t>Socio-economic Sciences and Humanities, </a:t>
            </a:r>
            <a:r>
              <a:rPr lang="en-US" sz="1400" b="0" i="1" dirty="0" err="1"/>
              <a:t>pp</a:t>
            </a:r>
            <a:r>
              <a:rPr lang="en-US" sz="1400" b="0" i="1" dirty="0"/>
              <a:t> 28-29.</a:t>
            </a:r>
            <a:r>
              <a:rPr lang="en-US" sz="1400" b="0" dirty="0"/>
              <a:t> </a:t>
            </a:r>
            <a:endParaRPr lang="fr-FR" sz="1400" b="0" dirty="0"/>
          </a:p>
        </p:txBody>
      </p:sp>
      <p:sp>
        <p:nvSpPr>
          <p:cNvPr id="3" name="Espace réservé du texte 2"/>
          <p:cNvSpPr>
            <a:spLocks noGrp="1"/>
          </p:cNvSpPr>
          <p:nvPr>
            <p:ph type="body" idx="1"/>
          </p:nvPr>
        </p:nvSpPr>
        <p:spPr>
          <a:xfrm>
            <a:off x="445885" y="2110154"/>
            <a:ext cx="8336680" cy="3957747"/>
          </a:xfrm>
        </p:spPr>
        <p:txBody>
          <a:bodyPr>
            <a:noAutofit/>
          </a:bodyPr>
          <a:lstStyle/>
          <a:p>
            <a:r>
              <a:rPr lang="en-US" sz="1400" b="1" dirty="0"/>
              <a:t>SSH.2012.2.2-4. Climate change uncertainties: policymaking for the Pacific front</a:t>
            </a:r>
            <a:endParaRPr lang="en-US" sz="1400" dirty="0"/>
          </a:p>
          <a:p>
            <a:pPr marL="285750" indent="-285750">
              <a:buFont typeface="Arial" pitchFamily="34" charset="0"/>
              <a:buChar char="•"/>
            </a:pPr>
            <a:r>
              <a:rPr lang="en-US" sz="1400" dirty="0"/>
              <a:t>Pacific Island Countries are not directly responsible for climate change</a:t>
            </a:r>
          </a:p>
          <a:p>
            <a:pPr marL="285750" indent="-285750">
              <a:buFont typeface="Arial" pitchFamily="34" charset="0"/>
              <a:buChar char="•"/>
            </a:pPr>
            <a:r>
              <a:rPr lang="en-US" sz="1400" dirty="0"/>
              <a:t>Climate Change is critical </a:t>
            </a:r>
          </a:p>
          <a:p>
            <a:pPr marL="285750" indent="-285750">
              <a:buFont typeface="Arial" pitchFamily="34" charset="0"/>
              <a:buChar char="•"/>
            </a:pPr>
            <a:r>
              <a:rPr lang="en-US" sz="1400" dirty="0"/>
              <a:t>ECOPAS attempts to go beyond the topics usually raised in planning development aid. </a:t>
            </a:r>
          </a:p>
          <a:p>
            <a:pPr marL="285750" indent="-285750">
              <a:buFont typeface="Arial" pitchFamily="34" charset="0"/>
              <a:buChar char="•"/>
            </a:pPr>
            <a:r>
              <a:rPr lang="en-US" sz="1400" dirty="0"/>
              <a:t>Climate change has negative impact on the livelihoods of Pacific people, infrastructure, agriculture, food and housing availability and access to land and water resources</a:t>
            </a:r>
          </a:p>
          <a:p>
            <a:pPr marL="285750" indent="-285750">
              <a:buFont typeface="Arial" pitchFamily="34" charset="0"/>
              <a:buChar char="•"/>
            </a:pPr>
            <a:r>
              <a:rPr lang="en-US" sz="1400" dirty="0"/>
              <a:t>Climate Change can exacerbate tensions around scarcer resources and affect food security</a:t>
            </a:r>
          </a:p>
          <a:p>
            <a:pPr marL="285750" indent="-285750">
              <a:buFont typeface="Arial" pitchFamily="34" charset="0"/>
              <a:buChar char="•"/>
            </a:pPr>
            <a:r>
              <a:rPr lang="en-US" sz="1400" dirty="0"/>
              <a:t>European researchers on the Pacific are poorly coordinated and insufficiently linked to policymaking </a:t>
            </a:r>
          </a:p>
        </p:txBody>
      </p:sp>
    </p:spTree>
    <p:extLst>
      <p:ext uri="{BB962C8B-B14F-4D97-AF65-F5344CB8AC3E}">
        <p14:creationId xmlns:p14="http://schemas.microsoft.com/office/powerpoint/2010/main" val="213850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489" y="341581"/>
            <a:ext cx="7795461" cy="1043148"/>
          </a:xfrm>
        </p:spPr>
        <p:txBody>
          <a:bodyPr/>
          <a:lstStyle/>
          <a:p>
            <a:r>
              <a:rPr lang="fr-FR" dirty="0"/>
              <a:t>The Call</a:t>
            </a:r>
            <a:br>
              <a:rPr lang="fr-FR" dirty="0"/>
            </a:br>
            <a:r>
              <a:rPr lang="en-US" sz="1400" b="0" i="1" dirty="0"/>
              <a:t>From FP7 Work</a:t>
            </a:r>
            <a:r>
              <a:rPr lang="en-GB" sz="1400" b="0" i="1" dirty="0"/>
              <a:t> Programme</a:t>
            </a:r>
            <a:r>
              <a:rPr lang="en-US" sz="1400" b="0" i="1" dirty="0"/>
              <a:t> 2012/Cooperation/Theme 8: </a:t>
            </a:r>
            <a:br>
              <a:rPr lang="en-US" sz="1400" b="0" i="1" dirty="0"/>
            </a:br>
            <a:r>
              <a:rPr lang="en-US" sz="1400" b="0" i="1" dirty="0"/>
              <a:t>Socio-economic Sciences and Humanities, </a:t>
            </a:r>
            <a:r>
              <a:rPr lang="en-US" sz="1400" b="0" i="1" dirty="0" err="1"/>
              <a:t>pp</a:t>
            </a:r>
            <a:r>
              <a:rPr lang="en-US" sz="1400" b="0" i="1" dirty="0"/>
              <a:t> 28-29.</a:t>
            </a:r>
            <a:r>
              <a:rPr lang="en-US" sz="1400" b="0" dirty="0"/>
              <a:t> </a:t>
            </a:r>
            <a:endParaRPr lang="fr-FR" sz="1400" b="0" dirty="0"/>
          </a:p>
        </p:txBody>
      </p:sp>
      <p:sp>
        <p:nvSpPr>
          <p:cNvPr id="3" name="Espace réservé du texte 2"/>
          <p:cNvSpPr>
            <a:spLocks noGrp="1"/>
          </p:cNvSpPr>
          <p:nvPr>
            <p:ph type="body" idx="1"/>
          </p:nvPr>
        </p:nvSpPr>
        <p:spPr>
          <a:xfrm>
            <a:off x="445885" y="1884217"/>
            <a:ext cx="8336680" cy="4816729"/>
          </a:xfrm>
        </p:spPr>
        <p:txBody>
          <a:bodyPr>
            <a:noAutofit/>
          </a:bodyPr>
          <a:lstStyle/>
          <a:p>
            <a:r>
              <a:rPr lang="en-US" sz="1400" b="1" dirty="0"/>
              <a:t>SSH.2012.2.2-4. Climate change uncertainties: policymaking for the Pacific front</a:t>
            </a:r>
            <a:endParaRPr lang="en-US" sz="1400" dirty="0"/>
          </a:p>
          <a:p>
            <a:pPr marL="285750" indent="-285750">
              <a:buFont typeface="Arial" pitchFamily="34" charset="0"/>
              <a:buChar char="•"/>
            </a:pPr>
            <a:r>
              <a:rPr lang="en-US" sz="1400" dirty="0"/>
              <a:t>Network of European researchers including European and non-European researchers from the Pacific and the Overseas Territories in the region to:</a:t>
            </a:r>
          </a:p>
          <a:p>
            <a:pPr marL="342900" lvl="0" indent="-342900">
              <a:buFont typeface="+mj-lt"/>
              <a:buAutoNum type="arabicPeriod"/>
            </a:pPr>
            <a:r>
              <a:rPr lang="en-US" sz="1400" dirty="0"/>
              <a:t>	Take stock of ongoing research on the impact of climate change on the Pacific Islands, and other small island states sharing similar problems</a:t>
            </a:r>
          </a:p>
          <a:p>
            <a:pPr marL="342900" lvl="0" indent="-342900">
              <a:buFont typeface="+mj-lt"/>
              <a:buAutoNum type="arabicPeriod"/>
            </a:pPr>
            <a:r>
              <a:rPr lang="en-US" sz="1400" dirty="0"/>
              <a:t>	Support EU policy-making work on the links between climate change and security-stability-conflict prevention issues,  migration, governance, access to resources and economic development, to  define better options for sustainable development;</a:t>
            </a:r>
          </a:p>
          <a:p>
            <a:pPr marL="342900" lvl="0" indent="-342900">
              <a:buFont typeface="+mj-lt"/>
              <a:buAutoNum type="arabicPeriod"/>
            </a:pPr>
            <a:r>
              <a:rPr lang="en-US" sz="1400" dirty="0"/>
              <a:t>	Help to address key policy coherence issues (such as combining Official Development Assistance and non-Official Development Assistance funds, ways to support EU Member States and other partners to define the Pacific as a ‘climate change global priority’); </a:t>
            </a:r>
          </a:p>
          <a:p>
            <a:pPr marL="342900" lvl="0" indent="-342900">
              <a:buFont typeface="+mj-lt"/>
              <a:buAutoNum type="arabicPeriod"/>
            </a:pPr>
            <a:r>
              <a:rPr lang="en-US" sz="1400" dirty="0"/>
              <a:t>	</a:t>
            </a:r>
            <a:r>
              <a:rPr lang="en-US" sz="1400" dirty="0" err="1"/>
              <a:t>Analyse</a:t>
            </a:r>
            <a:r>
              <a:rPr lang="en-US" sz="1400" dirty="0"/>
              <a:t>  adaptation of international funding instruments to the Pacific context and priorities;</a:t>
            </a:r>
          </a:p>
          <a:p>
            <a:pPr marL="342900" lvl="0" indent="-342900">
              <a:buFont typeface="+mj-lt"/>
              <a:buAutoNum type="arabicPeriod"/>
            </a:pPr>
            <a:r>
              <a:rPr lang="en-US" sz="1400" dirty="0"/>
              <a:t>	Make recommendations on strategies to involve Pacific and EU non-state actors, local authorities, parliaments and the private sector in addressing climate change;</a:t>
            </a:r>
          </a:p>
          <a:p>
            <a:pPr marL="342900" lvl="0" indent="-342900">
              <a:buFont typeface="+mj-lt"/>
              <a:buAutoNum type="arabicPeriod"/>
            </a:pPr>
            <a:r>
              <a:rPr lang="en-US" sz="1400" dirty="0"/>
              <a:t>	Define a relevant and forward-looking social sciences and humanities research policy agenda for the Pacific region.</a:t>
            </a:r>
          </a:p>
          <a:p>
            <a:endParaRPr lang="fr-FR" sz="1400" dirty="0"/>
          </a:p>
        </p:txBody>
      </p:sp>
    </p:spTree>
    <p:extLst>
      <p:ext uri="{BB962C8B-B14F-4D97-AF65-F5344CB8AC3E}">
        <p14:creationId xmlns:p14="http://schemas.microsoft.com/office/powerpoint/2010/main" val="375664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0" y="1627909"/>
            <a:ext cx="8936037" cy="40432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p:txBody>
          <a:bodyP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313" y="274543"/>
            <a:ext cx="2124477" cy="1990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3940" y="274543"/>
            <a:ext cx="1890815" cy="1990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3967" y="341310"/>
            <a:ext cx="1892070" cy="206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1310" y="341310"/>
            <a:ext cx="1890814" cy="206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166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ECOPAS Participants</a:t>
            </a:r>
          </a:p>
        </p:txBody>
      </p:sp>
      <p:graphicFrame>
        <p:nvGraphicFramePr>
          <p:cNvPr id="4" name="Objet 3"/>
          <p:cNvGraphicFramePr>
            <a:graphicFrameLocks noChangeAspect="1"/>
          </p:cNvGraphicFramePr>
          <p:nvPr>
            <p:extLst>
              <p:ext uri="{D42A27DB-BD31-4B8C-83A1-F6EECF244321}">
                <p14:modId xmlns:p14="http://schemas.microsoft.com/office/powerpoint/2010/main" val="2514860939"/>
              </p:ext>
            </p:extLst>
          </p:nvPr>
        </p:nvGraphicFramePr>
        <p:xfrm>
          <a:off x="581000" y="1769806"/>
          <a:ext cx="7931331" cy="4425562"/>
        </p:xfrm>
        <a:graphic>
          <a:graphicData uri="http://schemas.openxmlformats.org/presentationml/2006/ole">
            <mc:AlternateContent xmlns:mc="http://schemas.openxmlformats.org/markup-compatibility/2006">
              <mc:Choice xmlns:v="urn:schemas-microsoft-com:vml" Requires="v">
                <p:oleObj spid="_x0000_s3083" name="Document" r:id="rId2" imgW="5930682" imgH="2641503" progId="Word.Document.12">
                  <p:embed/>
                </p:oleObj>
              </mc:Choice>
              <mc:Fallback>
                <p:oleObj name="Document" r:id="rId2" imgW="5930682" imgH="2641503" progId="Word.Document.12">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00" y="1769806"/>
                        <a:ext cx="7931331" cy="4425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40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ECOPAS: Work Package Overview</a:t>
            </a:r>
          </a:p>
        </p:txBody>
      </p:sp>
      <p:sp>
        <p:nvSpPr>
          <p:cNvPr id="3" name="Espace réservé du texte 2"/>
          <p:cNvSpPr>
            <a:spLocks noGrp="1"/>
          </p:cNvSpPr>
          <p:nvPr>
            <p:ph type="body" idx="1"/>
          </p:nvPr>
        </p:nvSpPr>
        <p:spPr>
          <a:xfrm>
            <a:off x="779463" y="1925781"/>
            <a:ext cx="7583487" cy="4477945"/>
          </a:xfrm>
        </p:spPr>
        <p:txBody>
          <a:bodyPr>
            <a:normAutofit/>
          </a:bodyPr>
          <a:lstStyle/>
          <a:p>
            <a:pPr marL="285750" indent="-285750">
              <a:buFont typeface="Arial"/>
              <a:buChar char="•"/>
            </a:pPr>
            <a:r>
              <a:rPr lang="en-GB" b="1" dirty="0"/>
              <a:t>WP 1: MANAGEMENT AND COORDINATION (BPS) </a:t>
            </a:r>
            <a:r>
              <a:rPr lang="en-GB" dirty="0"/>
              <a:t>/ Objective: Creating a consortium based on a network of European researchers and include European and non-European researchers from the Pacific and Overseas Territories</a:t>
            </a:r>
          </a:p>
          <a:p>
            <a:pPr marL="285750" indent="-285750">
              <a:buFont typeface="Arial"/>
              <a:buChar char="•"/>
            </a:pPr>
            <a:r>
              <a:rPr lang="en-GB" b="1" dirty="0"/>
              <a:t>WP 2: RESOURCE SHARING AND DATABASE BUILDING (CREDO) </a:t>
            </a:r>
            <a:r>
              <a:rPr lang="en-GB" dirty="0"/>
              <a:t>/ Objective: Take stock </a:t>
            </a:r>
            <a:r>
              <a:rPr lang="en-GB"/>
              <a:t>of on-going </a:t>
            </a:r>
            <a:r>
              <a:rPr lang="en-GB" dirty="0"/>
              <a:t>research on the impact of climate change on the Pacific Islands and in a comparative perspective. </a:t>
            </a:r>
          </a:p>
          <a:p>
            <a:pPr marL="285750" indent="-285750">
              <a:buFont typeface="Arial"/>
              <a:buChar char="•"/>
            </a:pPr>
            <a:r>
              <a:rPr lang="en-GB" b="1" dirty="0"/>
              <a:t>WP 3: KNOWLEDGE EXCHANGE: RESEARCH POLICY INTERFACES FOR THE PACIFIC CONTEXT (CPS)  </a:t>
            </a:r>
            <a:r>
              <a:rPr lang="en-GB" dirty="0"/>
              <a:t>/ Objective: Support EU policy making so as to define better options for sustainable development, with regard to links between climate change and Security- stability-conflict prevention issues as well as between climate change and migration, governance, access to resources and economic development. </a:t>
            </a:r>
          </a:p>
          <a:p>
            <a:pPr marL="285750" indent="-285750">
              <a:buFont typeface="Arial"/>
              <a:buChar char="•"/>
            </a:pPr>
            <a:r>
              <a:rPr lang="en-GB" dirty="0"/>
              <a:t>.</a:t>
            </a:r>
          </a:p>
          <a:p>
            <a:endParaRPr lang="en-GB" dirty="0"/>
          </a:p>
        </p:txBody>
      </p:sp>
    </p:spTree>
    <p:extLst>
      <p:ext uri="{BB962C8B-B14F-4D97-AF65-F5344CB8AC3E}">
        <p14:creationId xmlns:p14="http://schemas.microsoft.com/office/powerpoint/2010/main" val="189871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ECOPAS: Work Package Overview</a:t>
            </a:r>
          </a:p>
        </p:txBody>
      </p:sp>
      <p:sp>
        <p:nvSpPr>
          <p:cNvPr id="3" name="Espace réservé du texte 2"/>
          <p:cNvSpPr>
            <a:spLocks noGrp="1"/>
          </p:cNvSpPr>
          <p:nvPr>
            <p:ph type="body" idx="1"/>
          </p:nvPr>
        </p:nvSpPr>
        <p:spPr>
          <a:xfrm>
            <a:off x="779463" y="1270001"/>
            <a:ext cx="7583487" cy="5133726"/>
          </a:xfrm>
        </p:spPr>
        <p:txBody>
          <a:bodyPr>
            <a:normAutofit/>
          </a:bodyPr>
          <a:lstStyle/>
          <a:p>
            <a:pPr marL="285750" indent="-285750">
              <a:buFont typeface="Arial"/>
              <a:buChar char="•"/>
            </a:pPr>
            <a:r>
              <a:rPr lang="en-GB" b="1" dirty="0"/>
              <a:t>WP 4: PACIFIC CONTEXTS: COOPERATION AND CAPACITY BUILDING (USP) </a:t>
            </a:r>
            <a:r>
              <a:rPr lang="en-GB" dirty="0"/>
              <a:t>/ Objective: Develop an operative platform between Pacific institutions in the member countries of the USP for knowledge exchange, capacity building and awareness programs in reference to the broad cultural, social and political aspects of climate change and policymaking. </a:t>
            </a:r>
          </a:p>
          <a:p>
            <a:pPr marL="285750" indent="-285750">
              <a:buFont typeface="Arial"/>
              <a:buChar char="•"/>
            </a:pPr>
            <a:r>
              <a:rPr lang="en-GB" b="1" dirty="0"/>
              <a:t>WP 5: STRATEGIES FOR PACIFIC STATE AND NON-STATE INVOLVEMENT (NRI) </a:t>
            </a:r>
            <a:r>
              <a:rPr lang="en-GB" dirty="0"/>
              <a:t>/ Objective: Make recommendations on strategies to involve Pacific non-state actors, local authorities, parliaments and the private sector in addressing climate change</a:t>
            </a:r>
          </a:p>
          <a:p>
            <a:pPr marL="285750" indent="-285750">
              <a:buFont typeface="Arial"/>
              <a:buChar char="•"/>
            </a:pPr>
            <a:r>
              <a:rPr lang="en-GB" b="1" dirty="0"/>
              <a:t>WP 6: EUROPEAN RESEARCHER NETWORKS AND MAJOR THEMATIC CONFERENCE (CPAS) </a:t>
            </a:r>
            <a:r>
              <a:rPr lang="en-GB" dirty="0"/>
              <a:t>/ Objective: Address ways to support EU member states and other partners to define the Pacific as a “climate change global priority”</a:t>
            </a:r>
          </a:p>
          <a:p>
            <a:pPr marL="285750" indent="-285750">
              <a:buFont typeface="Arial"/>
              <a:buChar char="•"/>
            </a:pPr>
            <a:r>
              <a:rPr lang="en-GB" b="1" dirty="0"/>
              <a:t>WP 7: RESEARCH AGENDA FOR POLICY MAKING (BPS) </a:t>
            </a:r>
            <a:r>
              <a:rPr lang="en-GB" dirty="0"/>
              <a:t>/ Objective: Coordinate and formulate a relevant and forward looking social sciences and humanities research policy agenda for the Pacific region.</a:t>
            </a:r>
          </a:p>
          <a:p>
            <a:endParaRPr lang="en-GB" dirty="0"/>
          </a:p>
        </p:txBody>
      </p:sp>
    </p:spTree>
    <p:extLst>
      <p:ext uri="{BB962C8B-B14F-4D97-AF65-F5344CB8AC3E}">
        <p14:creationId xmlns:p14="http://schemas.microsoft.com/office/powerpoint/2010/main" val="130600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organigramm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632" y="1079821"/>
            <a:ext cx="8546156" cy="5005251"/>
          </a:xfrm>
          <a:prstGeom prst="rect">
            <a:avLst/>
          </a:prstGeom>
        </p:spPr>
      </p:pic>
    </p:spTree>
    <p:extLst>
      <p:ext uri="{BB962C8B-B14F-4D97-AF65-F5344CB8AC3E}">
        <p14:creationId xmlns:p14="http://schemas.microsoft.com/office/powerpoint/2010/main" val="411569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Work</a:t>
            </a:r>
            <a:r>
              <a:rPr lang="fr-FR" dirty="0"/>
              <a:t> Packages</a:t>
            </a:r>
          </a:p>
        </p:txBody>
      </p:sp>
      <p:sp>
        <p:nvSpPr>
          <p:cNvPr id="3" name="Espace réservé du texte 2"/>
          <p:cNvSpPr>
            <a:spLocks noGrp="1"/>
          </p:cNvSpPr>
          <p:nvPr>
            <p:ph type="body" idx="1"/>
          </p:nvPr>
        </p:nvSpPr>
        <p:spPr>
          <a:xfrm>
            <a:off x="779463" y="1579419"/>
            <a:ext cx="7854473" cy="4343400"/>
          </a:xfrm>
        </p:spPr>
        <p:txBody>
          <a:bodyPr/>
          <a:lstStyle/>
          <a:p>
            <a:r>
              <a:rPr lang="en-GB" dirty="0"/>
              <a:t>WP1 Management and Project Coordination</a:t>
            </a:r>
          </a:p>
          <a:p>
            <a:r>
              <a:rPr lang="en-GB" dirty="0"/>
              <a:t>WP2 Resource Sharing and Database Building</a:t>
            </a:r>
          </a:p>
          <a:p>
            <a:r>
              <a:rPr lang="en-GB" dirty="0"/>
              <a:t>WP3 Knowledge Exchange: Research Policy Interfaces for the Pacific Context</a:t>
            </a:r>
          </a:p>
          <a:p>
            <a:r>
              <a:rPr lang="en-GB" dirty="0"/>
              <a:t>WP4 Pacific Contexts: Cooperation and Capacity Building</a:t>
            </a:r>
          </a:p>
          <a:p>
            <a:r>
              <a:rPr lang="en-GB" dirty="0"/>
              <a:t>WP5 Strategies for Pacific State and non-State Involvement</a:t>
            </a:r>
          </a:p>
          <a:p>
            <a:r>
              <a:rPr lang="en-GB" dirty="0"/>
              <a:t>WP6 European Research Networks and Major Thematic Conference</a:t>
            </a:r>
          </a:p>
          <a:p>
            <a:r>
              <a:rPr lang="en-GB" dirty="0"/>
              <a:t>WP7 Research Agenda for Policy Making</a:t>
            </a:r>
          </a:p>
          <a:p>
            <a:endParaRPr lang="fr-FR" dirty="0"/>
          </a:p>
        </p:txBody>
      </p:sp>
    </p:spTree>
    <p:extLst>
      <p:ext uri="{BB962C8B-B14F-4D97-AF65-F5344CB8AC3E}">
        <p14:creationId xmlns:p14="http://schemas.microsoft.com/office/powerpoint/2010/main" val="1106858289"/>
      </p:ext>
    </p:extLst>
  </p:cSld>
  <p:clrMapOvr>
    <a:masterClrMapping/>
  </p:clrMapOvr>
</p:sld>
</file>

<file path=ppt/theme/theme1.xml><?xml version="1.0" encoding="utf-8"?>
<a:theme xmlns:a="http://schemas.openxmlformats.org/drawingml/2006/main" name="Révolu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Révolution.thmx</Template>
  <TotalTime>1475</TotalTime>
  <Words>701</Words>
  <Application>Microsoft Macintosh PowerPoint</Application>
  <PresentationFormat>On-screen Show (4:3)</PresentationFormat>
  <Paragraphs>38</Paragraphs>
  <Slides>13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Cambria</vt:lpstr>
      <vt:lpstr>Times New Roman</vt:lpstr>
      <vt:lpstr>Wingdings 2</vt:lpstr>
      <vt:lpstr>Révolution</vt:lpstr>
      <vt:lpstr>Document</vt:lpstr>
      <vt:lpstr>PowerPoint Presentation</vt:lpstr>
      <vt:lpstr>The Call From FP7 Work Programme 2012/Cooperation/Theme 8:  Socio-economic Sciences and Humanities, pp 28-29. </vt:lpstr>
      <vt:lpstr>The Call From FP7 Work Programme 2012/Cooperation/Theme 8:  Socio-economic Sciences and Humanities, pp 28-29. </vt:lpstr>
      <vt:lpstr>PowerPoint Presentation</vt:lpstr>
      <vt:lpstr>ECOPAS Participants</vt:lpstr>
      <vt:lpstr>ECOPAS: Work Package Overview</vt:lpstr>
      <vt:lpstr>ECOPAS: Work Package Overview</vt:lpstr>
      <vt:lpstr>PowerPoint Presentation</vt:lpstr>
      <vt:lpstr>Work Packages</vt:lpstr>
      <vt:lpstr>PowerPoint Presentation</vt:lpstr>
      <vt:lpstr>Nukuloa Village</vt:lpstr>
      <vt:lpstr>PowerPoint Presentation</vt:lpstr>
      <vt:lpstr>PowerPoint Presentation</vt:lpstr>
    </vt:vector>
  </TitlesOfParts>
  <Company>CREDO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WP2</dc:title>
  <dc:creator>Laurent Dousset</dc:creator>
  <cp:lastModifiedBy>Rado Faletic</cp:lastModifiedBy>
  <cp:revision>35</cp:revision>
  <dcterms:created xsi:type="dcterms:W3CDTF">2012-12-01T10:39:06Z</dcterms:created>
  <dcterms:modified xsi:type="dcterms:W3CDTF">2025-08-18T23:11:32Z</dcterms:modified>
</cp:coreProperties>
</file>